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5" r:id="rId5"/>
    <p:sldId id="264" r:id="rId6"/>
    <p:sldId id="263" r:id="rId7"/>
    <p:sldId id="261" r:id="rId8"/>
    <p:sldId id="266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82" autoAdjust="0"/>
  </p:normalViewPr>
  <p:slideViewPr>
    <p:cSldViewPr>
      <p:cViewPr>
        <p:scale>
          <a:sx n="60" d="100"/>
          <a:sy n="60" d="100"/>
        </p:scale>
        <p:origin x="-1388" y="-1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71600" y="116632"/>
            <a:ext cx="5472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方正舒体" pitchFamily="2" charset="-122"/>
                <a:ea typeface="方正舒体" pitchFamily="2" charset="-122"/>
              </a:rPr>
              <a:t>校园招聘</a:t>
            </a:r>
            <a:endParaRPr lang="zh-CN" alt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23928" y="1014715"/>
            <a:ext cx="41520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cap="none" spc="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机会就在这里，我们等你</a:t>
            </a:r>
            <a:endParaRPr lang="zh-CN" altLang="en-US" sz="28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akuyoxingshu7000" pitchFamily="2" charset="-122"/>
              <a:ea typeface="hakuyoxingshu7000" pitchFamily="2" charset="-122"/>
              <a:cs typeface="hakuyoxingshu7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429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校招图片素材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流程图: 准备 5"/>
          <p:cNvSpPr/>
          <p:nvPr/>
        </p:nvSpPr>
        <p:spPr>
          <a:xfrm>
            <a:off x="899592" y="260648"/>
            <a:ext cx="2520280" cy="115212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3" name="流程图: 准备 2"/>
          <p:cNvSpPr/>
          <p:nvPr/>
        </p:nvSpPr>
        <p:spPr>
          <a:xfrm>
            <a:off x="1151620" y="404664"/>
            <a:ext cx="2016224" cy="864096"/>
          </a:xfrm>
          <a:prstGeom prst="flowChartPreparat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385646" y="605879"/>
            <a:ext cx="15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关于我们</a:t>
            </a:r>
            <a:endParaRPr lang="zh-CN" altLang="en-US" sz="2400" b="1" dirty="0">
              <a:solidFill>
                <a:schemeClr val="bg1"/>
              </a:solidFill>
              <a:latin typeface="华文行楷" pitchFamily="2" charset="-122"/>
              <a:ea typeface="华文行楷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39552" y="0"/>
            <a:ext cx="504056" cy="605879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3167844" y="0"/>
            <a:ext cx="468052" cy="583787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11960" y="260648"/>
            <a:ext cx="4536504" cy="2705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4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隶书" pitchFamily="49" charset="-122"/>
                <a:ea typeface="隶书" pitchFamily="49" charset="-122"/>
              </a:rPr>
              <a:t>上海虎踞国际贸易有限公司是一家专业从事国际贸易的股份制企业。公司于</a:t>
            </a:r>
            <a:r>
              <a:rPr lang="en-US" altLang="zh-CN" sz="24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隶书" pitchFamily="49" charset="-122"/>
                <a:ea typeface="隶书" pitchFamily="49" charset="-122"/>
              </a:rPr>
              <a:t>2004</a:t>
            </a:r>
            <a:r>
              <a:rPr lang="zh-CN" altLang="zh-CN" sz="24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隶书" pitchFamily="49" charset="-122"/>
                <a:ea typeface="隶书" pitchFamily="49" charset="-122"/>
              </a:rPr>
              <a:t>年成立，注册资金</a:t>
            </a:r>
            <a:r>
              <a:rPr lang="en-US" altLang="zh-CN" sz="24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隶书" pitchFamily="49" charset="-122"/>
                <a:ea typeface="隶书" pitchFamily="49" charset="-122"/>
              </a:rPr>
              <a:t>300</a:t>
            </a:r>
            <a:r>
              <a:rPr lang="zh-CN" altLang="zh-CN" sz="24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隶书" pitchFamily="49" charset="-122"/>
                <a:ea typeface="隶书" pitchFamily="49" charset="-122"/>
              </a:rPr>
              <a:t>万元，为一般纳税人，并具有国家批准的独立进出口权。</a:t>
            </a:r>
          </a:p>
          <a:p>
            <a:endParaRPr lang="zh-CN" alt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3075" name="Picture 3" descr="C:\Users\Administrator\Desktop\校招图片素材\2008102782319809_2_OwcvxiMUmFA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93096"/>
            <a:ext cx="1811040" cy="18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33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5588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rgbClr val="A8CF38"/>
              </a:gs>
              <a:gs pos="100000">
                <a:srgbClr val="A8CF38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7"/>
          <a:stretch/>
        </p:blipFill>
        <p:spPr bwMode="auto">
          <a:xfrm>
            <a:off x="395534" y="2484689"/>
            <a:ext cx="3816426" cy="262899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出售\PPT\______________图片素材\59f5225d4dd36b09f8ade3e55c7558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1720" y="4581128"/>
            <a:ext cx="3583901" cy="160251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95534" y="199926"/>
            <a:ext cx="30243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4000" b="0" dirty="0">
                <a:solidFill>
                  <a:schemeClr val="bg1"/>
                </a:solidFill>
                <a:latin typeface="Impact" pitchFamily="34" charset="0"/>
              </a:rPr>
              <a:t>COMPANY </a:t>
            </a:r>
            <a:endParaRPr lang="en-US" altLang="zh-CN" sz="4000" b="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l"/>
            <a:r>
              <a:rPr lang="en-US" altLang="zh-CN" sz="4000" b="0" dirty="0" smtClean="0">
                <a:solidFill>
                  <a:schemeClr val="bg1"/>
                </a:solidFill>
                <a:latin typeface="Impact" pitchFamily="34" charset="0"/>
              </a:rPr>
              <a:t>              PROFILE</a:t>
            </a:r>
            <a:endParaRPr lang="zh-CN" altLang="en-US" sz="4000" b="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60032" y="476672"/>
            <a:ext cx="37793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经营范围</a:t>
            </a:r>
            <a:r>
              <a:rPr lang="zh-CN" altLang="zh-CN" sz="1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：</a:t>
            </a:r>
            <a:endParaRPr lang="en-US" altLang="zh-CN" sz="1600" dirty="0" smtClean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zh-CN" sz="1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公司</a:t>
            </a:r>
            <a:r>
              <a:rPr lang="zh-CN" altLang="zh-CN" sz="16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经营范围广泛，主要经营各类礼品</a:t>
            </a:r>
            <a:r>
              <a:rPr lang="en-US" altLang="zh-CN" sz="1600" dirty="0" err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oem</a:t>
            </a:r>
            <a:r>
              <a:rPr lang="zh-CN" altLang="zh-CN" sz="16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定做，具体包括皮革制品、塑料制品、橡胶制品、五金制品、工艺礼品、电子产品、文体用品、办公用品、服装鞋帽等。</a:t>
            </a:r>
          </a:p>
          <a:p>
            <a:r>
              <a:rPr lang="zh-CN" altLang="zh-CN" sz="16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公司业绩：公司已经与美国、澳大利亚、英国、法国、德国、西班牙、意大利、土耳其、捷克、俄罗斯、科威特、阿联酋、伊朗、菲律宾、南非、摩洛哥等国家建立了良好的贸易合作伙伴，其中包括一些知名的国际企业：米其林、雅马哈、本田、铃木、</a:t>
            </a:r>
            <a:r>
              <a:rPr lang="en-US" altLang="zh-CN" sz="16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cotton on</a:t>
            </a:r>
            <a:r>
              <a:rPr lang="zh-CN" altLang="zh-CN" sz="16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、乐事等，公司正在不断努力，期待能成为更多企业采购产品的桥梁和媒介。</a:t>
            </a:r>
          </a:p>
        </p:txBody>
      </p:sp>
      <p:sp>
        <p:nvSpPr>
          <p:cNvPr id="8" name="矩形 7"/>
          <p:cNvSpPr/>
          <p:nvPr/>
        </p:nvSpPr>
        <p:spPr>
          <a:xfrm>
            <a:off x="416463" y="92860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公司介绍</a:t>
            </a:r>
            <a:endParaRPr lang="zh-CN" altLang="en-US" sz="2000" b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69713" y="1628630"/>
            <a:ext cx="3273958" cy="387068"/>
          </a:xfrm>
          <a:prstGeom prst="roundRect">
            <a:avLst>
              <a:gd name="adj" fmla="val 42270"/>
            </a:avLst>
          </a:prstGeom>
          <a:gradFill>
            <a:gsLst>
              <a:gs pos="0">
                <a:srgbClr val="00B0F0"/>
              </a:gs>
              <a:gs pos="74000">
                <a:srgbClr val="A8CF38"/>
              </a:gs>
              <a:gs pos="100000">
                <a:srgbClr val="A8CF38"/>
              </a:gs>
            </a:gsLst>
            <a:lin ang="1020000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58029" y="1565221"/>
            <a:ext cx="621230" cy="495738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圆角矩形 9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326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67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71605E-6 L 0.64115 2.71605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49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5588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rgbClr val="A8CF38"/>
              </a:gs>
              <a:gs pos="100000">
                <a:srgbClr val="A8CF38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18" y="4159503"/>
            <a:ext cx="2913275" cy="19421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503" y="1643796"/>
            <a:ext cx="3177541" cy="2118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502352"/>
            <a:ext cx="3077151" cy="20514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61" y="260648"/>
            <a:ext cx="3115528" cy="2073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773" y="2019822"/>
            <a:ext cx="2843522" cy="18885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02352"/>
            <a:ext cx="3120714" cy="20804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19" name="直接连接符 18"/>
          <p:cNvCxnSpPr/>
          <p:nvPr/>
        </p:nvCxnSpPr>
        <p:spPr>
          <a:xfrm>
            <a:off x="539552" y="0"/>
            <a:ext cx="504056" cy="605879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3167844" y="0"/>
            <a:ext cx="468052" cy="58378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流程图: 准备 20"/>
          <p:cNvSpPr/>
          <p:nvPr/>
        </p:nvSpPr>
        <p:spPr>
          <a:xfrm>
            <a:off x="899592" y="260648"/>
            <a:ext cx="2520280" cy="1152128"/>
          </a:xfrm>
          <a:prstGeom prst="flowChartPrepar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22" name="流程图: 准备 21"/>
          <p:cNvSpPr/>
          <p:nvPr/>
        </p:nvSpPr>
        <p:spPr>
          <a:xfrm>
            <a:off x="1151620" y="404664"/>
            <a:ext cx="2016224" cy="864096"/>
          </a:xfrm>
          <a:prstGeom prst="flowChartPreparat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385646" y="605879"/>
            <a:ext cx="15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办公环境</a:t>
            </a:r>
            <a:endParaRPr lang="zh-CN" altLang="en-US" sz="2400" b="1" dirty="0">
              <a:solidFill>
                <a:schemeClr val="bg1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22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28" y="219075"/>
            <a:ext cx="109772" cy="428625"/>
          </a:xfrm>
          <a:prstGeom prst="rect">
            <a:avLst/>
          </a:prstGeom>
          <a:gradFill>
            <a:gsLst>
              <a:gs pos="0">
                <a:srgbClr val="92D050"/>
              </a:gs>
              <a:gs pos="68000">
                <a:srgbClr val="00B0F0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381266" y="224513"/>
            <a:ext cx="4271027" cy="42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2300" b="1" dirty="0">
                <a:gradFill>
                  <a:gsLst>
                    <a:gs pos="0">
                      <a:srgbClr val="92D050"/>
                    </a:gs>
                    <a:gs pos="68000">
                      <a:srgbClr val="00B0F0"/>
                    </a:gs>
                  </a:gsLst>
                  <a:lin ang="12600000" scaled="0"/>
                </a:gra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招聘岗位：外贸业务员（</a:t>
            </a:r>
            <a:r>
              <a:rPr lang="en-US" altLang="zh-CN" sz="2300" dirty="0">
                <a:gradFill>
                  <a:gsLst>
                    <a:gs pos="0">
                      <a:srgbClr val="92D050"/>
                    </a:gs>
                    <a:gs pos="68000">
                      <a:srgbClr val="00B0F0"/>
                    </a:gs>
                  </a:gsLst>
                  <a:lin ang="12600000" scaled="0"/>
                </a:gradFill>
                <a:ea typeface="微软雅黑" pitchFamily="34" charset="-122"/>
                <a:cs typeface="Arial" panose="020B0604020202020204" pitchFamily="34" charset="0"/>
              </a:rPr>
              <a:t>12</a:t>
            </a:r>
            <a:r>
              <a:rPr lang="zh-CN" altLang="en-US" sz="2300" dirty="0">
                <a:gradFill>
                  <a:gsLst>
                    <a:gs pos="0">
                      <a:srgbClr val="92D050"/>
                    </a:gs>
                    <a:gs pos="68000">
                      <a:srgbClr val="00B0F0"/>
                    </a:gs>
                  </a:gsLst>
                  <a:lin ang="12600000" scaled="0"/>
                </a:gradFill>
                <a:ea typeface="微软雅黑" pitchFamily="34" charset="-122"/>
                <a:cs typeface="Arial" panose="020B0604020202020204" pitchFamily="34" charset="0"/>
              </a:rPr>
              <a:t>人）</a:t>
            </a:r>
            <a:endParaRPr lang="zh-CN" altLang="en-US" sz="2300" b="1" dirty="0">
              <a:gradFill>
                <a:gsLst>
                  <a:gs pos="0">
                    <a:srgbClr val="92D050"/>
                  </a:gs>
                  <a:gs pos="68000">
                    <a:srgbClr val="00B0F0"/>
                  </a:gs>
                </a:gsLst>
                <a:lin ang="12600000" scaled="0"/>
              </a:gra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8636" y="1052736"/>
            <a:ext cx="9144000" cy="2979226"/>
          </a:xfrm>
          <a:prstGeom prst="rect">
            <a:avLst/>
          </a:prstGeom>
          <a:gradFill>
            <a:gsLst>
              <a:gs pos="0">
                <a:srgbClr val="00B0F0"/>
              </a:gs>
              <a:gs pos="83000">
                <a:srgbClr val="A8CF38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auto">
          <a:xfrm>
            <a:off x="-164373" y="1052736"/>
            <a:ext cx="5016104" cy="3620459"/>
            <a:chOff x="2003612" y="1089213"/>
            <a:chExt cx="8001000" cy="576878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86" t="6898" r="10791" b="8984"/>
            <a:stretch>
              <a:fillRect/>
            </a:stretch>
          </p:blipFill>
          <p:spPr bwMode="auto">
            <a:xfrm>
              <a:off x="2003612" y="1089213"/>
              <a:ext cx="8001000" cy="576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3483028" y="2031056"/>
              <a:ext cx="5148519" cy="3805214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11" name="Content Placeholder 2"/>
          <p:cNvSpPr txBox="1"/>
          <p:nvPr/>
        </p:nvSpPr>
        <p:spPr bwMode="auto">
          <a:xfrm>
            <a:off x="4546324" y="1239995"/>
            <a:ext cx="4418758" cy="269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14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zh-CN" sz="14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、岗位职责</a:t>
            </a:r>
            <a:r>
              <a:rPr lang="en-US" altLang="zh-CN" sz="14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 </a:t>
            </a:r>
            <a:r>
              <a:rPr lang="zh-CN" altLang="zh-CN" sz="14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：</a:t>
            </a:r>
            <a:endParaRPr lang="zh-CN" altLang="zh-CN" sz="14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zh-CN" sz="1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1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zh-CN" sz="1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）掌握公司产品知识、价格，了解产品的基本生产流程、工艺及质量要求，熟悉公司的优势，并具备较强的销售能力；</a:t>
            </a:r>
          </a:p>
          <a:p>
            <a:r>
              <a:rPr lang="zh-CN" altLang="zh-CN" sz="1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1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zh-CN" sz="1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）熟练掌握阿里巴巴操作平台发布产品信息，优化产品信息内容；</a:t>
            </a:r>
          </a:p>
          <a:p>
            <a:r>
              <a:rPr lang="zh-CN" altLang="zh-CN" sz="1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1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zh-CN" sz="1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）客户询盘及</a:t>
            </a:r>
            <a:r>
              <a:rPr lang="en-US" altLang="zh-CN" sz="1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RFQ</a:t>
            </a:r>
            <a:r>
              <a:rPr lang="zh-CN" altLang="zh-CN" sz="1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的处理；</a:t>
            </a:r>
          </a:p>
          <a:p>
            <a:r>
              <a:rPr lang="zh-CN" altLang="zh-CN" sz="1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1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zh-CN" sz="1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）已洽谈客户的跟进及激活；</a:t>
            </a:r>
          </a:p>
          <a:p>
            <a:r>
              <a:rPr lang="zh-CN" altLang="zh-CN" sz="1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1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zh-CN" sz="1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）客户订单的签订及汇报客户生产的进度；</a:t>
            </a:r>
          </a:p>
          <a:p>
            <a:r>
              <a:rPr lang="zh-CN" altLang="zh-CN" sz="1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1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6</a:t>
            </a:r>
            <a:r>
              <a:rPr lang="zh-CN" altLang="zh-CN" sz="1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）客户付款的通知及催款工作；</a:t>
            </a:r>
          </a:p>
          <a:p>
            <a:r>
              <a:rPr lang="zh-CN" altLang="zh-CN" sz="1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1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7</a:t>
            </a:r>
            <a:r>
              <a:rPr lang="zh-CN" altLang="zh-CN" sz="1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）客户的维护及售后工作；</a:t>
            </a:r>
          </a:p>
          <a:p>
            <a:r>
              <a:rPr lang="zh-CN" altLang="zh-CN" sz="1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1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8</a:t>
            </a:r>
            <a:r>
              <a:rPr lang="zh-CN" altLang="zh-CN" sz="1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）完成上级安排的其它事务性工作。</a:t>
            </a:r>
          </a:p>
          <a:p>
            <a:endParaRPr lang="en-US" altLang="zh-CN" sz="14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835696" y="4673196"/>
            <a:ext cx="7056784" cy="1852148"/>
          </a:xfrm>
          <a:prstGeom prst="roundRect">
            <a:avLst>
              <a:gd name="adj" fmla="val 42270"/>
            </a:avLst>
          </a:prstGeom>
          <a:gradFill>
            <a:gsLst>
              <a:gs pos="0">
                <a:srgbClr val="DDEBCF"/>
              </a:gs>
              <a:gs pos="0">
                <a:srgbClr val="9CB86E"/>
              </a:gs>
              <a:gs pos="100000">
                <a:srgbClr val="156B13"/>
              </a:gs>
            </a:gsLst>
            <a:lin ang="102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63500" dist="127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zh-CN" sz="1400" b="1" dirty="0">
                <a:latin typeface="华文楷体" pitchFamily="2" charset="-122"/>
                <a:ea typeface="华文楷体" pitchFamily="2" charset="-122"/>
              </a:rPr>
              <a:t>、任职资格：</a:t>
            </a:r>
            <a:endParaRPr lang="zh-CN" altLang="zh-CN" sz="1400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zh-CN" sz="1400" dirty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1400" dirty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zh-CN" sz="1400" dirty="0">
                <a:latin typeface="华文楷体" pitchFamily="2" charset="-122"/>
                <a:ea typeface="华文楷体" pitchFamily="2" charset="-122"/>
              </a:rPr>
              <a:t>）本科及以上学历，具备良好的英语听说读写能力，英语</a:t>
            </a:r>
            <a:r>
              <a:rPr lang="en-US" altLang="zh-CN" sz="1400" dirty="0">
                <a:latin typeface="华文楷体" pitchFamily="2" charset="-122"/>
                <a:ea typeface="华文楷体" pitchFamily="2" charset="-122"/>
              </a:rPr>
              <a:t>CET-4</a:t>
            </a:r>
            <a:r>
              <a:rPr lang="zh-CN" altLang="zh-CN" sz="1400" dirty="0">
                <a:latin typeface="华文楷体" pitchFamily="2" charset="-122"/>
                <a:ea typeface="华文楷体" pitchFamily="2" charset="-122"/>
              </a:rPr>
              <a:t>及以上；</a:t>
            </a:r>
          </a:p>
          <a:p>
            <a:r>
              <a:rPr lang="zh-CN" altLang="zh-CN" sz="1400" dirty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1400" dirty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zh-CN" sz="1400" dirty="0">
                <a:latin typeface="华文楷体" pitchFamily="2" charset="-122"/>
                <a:ea typeface="华文楷体" pitchFamily="2" charset="-122"/>
              </a:rPr>
              <a:t>）熟练运用各种办公软件；</a:t>
            </a:r>
          </a:p>
          <a:p>
            <a:r>
              <a:rPr lang="zh-CN" altLang="zh-CN" sz="1400" dirty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1400" dirty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zh-CN" sz="1400" dirty="0">
                <a:latin typeface="华文楷体" pitchFamily="2" charset="-122"/>
                <a:ea typeface="华文楷体" pitchFamily="2" charset="-122"/>
              </a:rPr>
              <a:t>）具备较好的沟通、协调及执行能力、工作踏实认真、应对快捷敏锐；</a:t>
            </a:r>
          </a:p>
          <a:p>
            <a:r>
              <a:rPr lang="zh-CN" altLang="zh-CN" sz="1400" dirty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1400" dirty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zh-CN" sz="1400" dirty="0">
                <a:latin typeface="华文楷体" pitchFamily="2" charset="-122"/>
                <a:ea typeface="华文楷体" pitchFamily="2" charset="-122"/>
              </a:rPr>
              <a:t>）品行端正、吃苦耐劳、责任心强、具有团队合作精神及抗压能力。</a:t>
            </a:r>
            <a:endParaRPr lang="zh-CN" altLang="en-US" sz="1400" b="1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611560" y="4673197"/>
            <a:ext cx="1447708" cy="1852148"/>
          </a:xfrm>
          <a:prstGeom prst="roundRect">
            <a:avLst>
              <a:gd name="adj" fmla="val 4227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accent5">
                    <a:lumMod val="50000"/>
                  </a:schemeClr>
                </a:solidFill>
                <a:ea typeface="微软雅黑" pitchFamily="34" charset="-122"/>
              </a:rPr>
              <a:t>任职资格</a:t>
            </a:r>
            <a:endParaRPr lang="zh-CN" altLang="en-US" dirty="0">
              <a:solidFill>
                <a:schemeClr val="accent5">
                  <a:lumMod val="50000"/>
                </a:schemeClr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862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Administrator\Desktop\校招图片素材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1298042" y="2827349"/>
            <a:ext cx="3273958" cy="387068"/>
          </a:xfrm>
          <a:prstGeom prst="roundRect">
            <a:avLst>
              <a:gd name="adj" fmla="val 42270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2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63500" dist="127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外贸业务员（</a:t>
            </a:r>
            <a:r>
              <a:rPr lang="en-US" altLang="zh-CN" b="1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12</a:t>
            </a:r>
            <a:r>
              <a:rPr lang="zh-CN" altLang="en-US" b="1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人）</a:t>
            </a:r>
            <a:endParaRPr lang="zh-CN" altLang="en-US" b="1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79271" y="2755831"/>
            <a:ext cx="1296144" cy="530105"/>
          </a:xfrm>
          <a:prstGeom prst="roundRect">
            <a:avLst>
              <a:gd name="adj" fmla="val 42270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ea typeface="微软雅黑" pitchFamily="34" charset="-122"/>
              </a:rPr>
              <a:t>招聘岗位</a:t>
            </a:r>
            <a:endParaRPr lang="zh-CN" altLang="en-US" dirty="0">
              <a:solidFill>
                <a:srgbClr val="C00000"/>
              </a:solidFill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9271" y="3429000"/>
            <a:ext cx="68033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zh-CN" sz="2000" dirty="0" smtClean="0">
                <a:latin typeface="华文新魏" pitchFamily="2" charset="-122"/>
                <a:ea typeface="华文新魏" pitchFamily="2" charset="-122"/>
              </a:rPr>
              <a:t>工资</a:t>
            </a:r>
            <a:r>
              <a:rPr lang="zh-CN" altLang="zh-CN" sz="2000" dirty="0">
                <a:latin typeface="华文新魏" pitchFamily="2" charset="-122"/>
                <a:ea typeface="华文新魏" pitchFamily="2" charset="-122"/>
              </a:rPr>
              <a:t>待遇：</a:t>
            </a:r>
          </a:p>
          <a:p>
            <a:pPr>
              <a:lnSpc>
                <a:spcPts val="3000"/>
              </a:lnSpc>
            </a:pP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、</a:t>
            </a:r>
            <a:r>
              <a:rPr lang="zh-CN" altLang="zh-CN" sz="2000" dirty="0" smtClean="0">
                <a:latin typeface="华文新魏" pitchFamily="2" charset="-122"/>
                <a:ea typeface="华文新魏" pitchFamily="2" charset="-122"/>
              </a:rPr>
              <a:t>根据</a:t>
            </a:r>
            <a:r>
              <a:rPr lang="zh-CN" altLang="zh-CN" sz="2000" dirty="0">
                <a:latin typeface="华文新魏" pitchFamily="2" charset="-122"/>
                <a:ea typeface="华文新魏" pitchFamily="2" charset="-122"/>
              </a:rPr>
              <a:t>国家政策规定为员工缴纳社会保险及公积金</a:t>
            </a:r>
            <a:r>
              <a:rPr lang="zh-CN" altLang="zh-CN" sz="2000" dirty="0" smtClean="0">
                <a:latin typeface="华文新魏" pitchFamily="2" charset="-122"/>
                <a:ea typeface="华文新魏" pitchFamily="2" charset="-122"/>
              </a:rPr>
              <a:t>；</a:t>
            </a:r>
            <a:endParaRPr lang="zh-CN" altLang="zh-CN" sz="2000" dirty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ts val="3000"/>
              </a:lnSpc>
            </a:pP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、</a:t>
            </a:r>
            <a:r>
              <a:rPr lang="zh-CN" altLang="zh-CN" sz="2000" dirty="0" smtClean="0">
                <a:latin typeface="华文新魏" pitchFamily="2" charset="-122"/>
                <a:ea typeface="华文新魏" pitchFamily="2" charset="-122"/>
              </a:rPr>
              <a:t>公司</a:t>
            </a:r>
            <a:r>
              <a:rPr lang="zh-CN" altLang="zh-CN" sz="2000" dirty="0">
                <a:latin typeface="华文新魏" pitchFamily="2" charset="-122"/>
                <a:ea typeface="华文新魏" pitchFamily="2" charset="-122"/>
              </a:rPr>
              <a:t>免费提供住宿，按</a:t>
            </a:r>
            <a:r>
              <a:rPr lang="en-US" altLang="zh-CN" sz="2000" dirty="0"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zh-CN" sz="2000" dirty="0">
                <a:latin typeface="华文新魏" pitchFamily="2" charset="-122"/>
                <a:ea typeface="华文新魏" pitchFamily="2" charset="-122"/>
              </a:rPr>
              <a:t>人</a:t>
            </a:r>
            <a:r>
              <a:rPr lang="en-US" altLang="zh-CN" sz="2000" dirty="0">
                <a:latin typeface="华文新魏" pitchFamily="2" charset="-122"/>
                <a:ea typeface="华文新魏" pitchFamily="2" charset="-122"/>
              </a:rPr>
              <a:t>/</a:t>
            </a:r>
            <a:r>
              <a:rPr lang="zh-CN" altLang="zh-CN" sz="2000" dirty="0">
                <a:latin typeface="华文新魏" pitchFamily="2" charset="-122"/>
                <a:ea typeface="华文新魏" pitchFamily="2" charset="-122"/>
              </a:rPr>
              <a:t>间的标准安排；</a:t>
            </a:r>
          </a:p>
          <a:p>
            <a:pPr>
              <a:lnSpc>
                <a:spcPts val="3000"/>
              </a:lnSpc>
            </a:pP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、入职</a:t>
            </a:r>
            <a:r>
              <a:rPr lang="zh-CN" altLang="zh-CN" sz="2000" dirty="0" smtClean="0">
                <a:latin typeface="华文新魏" pitchFamily="2" charset="-122"/>
                <a:ea typeface="华文新魏" pitchFamily="2" charset="-122"/>
              </a:rPr>
              <a:t>基本工资</a:t>
            </a:r>
            <a:r>
              <a:rPr lang="en-US" altLang="zh-CN" sz="2000" dirty="0">
                <a:latin typeface="华文新魏" pitchFamily="2" charset="-122"/>
                <a:ea typeface="华文新魏" pitchFamily="2" charset="-122"/>
              </a:rPr>
              <a:t>3000</a:t>
            </a:r>
            <a:r>
              <a:rPr lang="zh-CN" altLang="zh-CN" sz="2000" dirty="0">
                <a:latin typeface="华文新魏" pitchFamily="2" charset="-122"/>
                <a:ea typeface="华文新魏" pitchFamily="2" charset="-122"/>
              </a:rPr>
              <a:t>元</a:t>
            </a:r>
            <a:r>
              <a:rPr lang="en-US" altLang="zh-CN" sz="2000" dirty="0">
                <a:latin typeface="华文新魏" pitchFamily="2" charset="-122"/>
                <a:ea typeface="华文新魏" pitchFamily="2" charset="-122"/>
              </a:rPr>
              <a:t>/</a:t>
            </a:r>
            <a:r>
              <a:rPr lang="zh-CN" altLang="zh-CN" sz="2000" dirty="0">
                <a:latin typeface="华文新魏" pitchFamily="2" charset="-122"/>
                <a:ea typeface="华文新魏" pitchFamily="2" charset="-122"/>
              </a:rPr>
              <a:t>月</a:t>
            </a:r>
            <a:r>
              <a:rPr lang="zh-CN" altLang="zh-CN" sz="2000" dirty="0" smtClean="0">
                <a:latin typeface="华文新魏" pitchFamily="2" charset="-122"/>
                <a:ea typeface="华文新魏" pitchFamily="2" charset="-122"/>
              </a:rPr>
              <a:t>，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工资随等级晋升调整，公司晋升空间大，只要你有能力，你的未来不是梦；</a:t>
            </a:r>
            <a:endParaRPr lang="en-US" altLang="zh-CN" sz="2000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ts val="3000"/>
              </a:lnSpc>
            </a:pP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4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、根据公司提成制度发放提成</a:t>
            </a:r>
            <a:r>
              <a:rPr lang="zh-CN" altLang="zh-CN" sz="2000" dirty="0" smtClean="0">
                <a:latin typeface="华文新魏" pitchFamily="2" charset="-122"/>
                <a:ea typeface="华文新魏" pitchFamily="2" charset="-122"/>
              </a:rPr>
              <a:t>，</a:t>
            </a:r>
            <a:r>
              <a:rPr lang="zh-CN" altLang="zh-CN" sz="2000" dirty="0">
                <a:latin typeface="华文新魏" pitchFamily="2" charset="-122"/>
                <a:ea typeface="华文新魏" pitchFamily="2" charset="-122"/>
              </a:rPr>
              <a:t>上不封顶。</a:t>
            </a:r>
          </a:p>
        </p:txBody>
      </p:sp>
    </p:spTree>
    <p:extLst>
      <p:ext uri="{BB962C8B-B14F-4D97-AF65-F5344CB8AC3E}">
        <p14:creationId xmlns:p14="http://schemas.microsoft.com/office/powerpoint/2010/main" val="95826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校招图片素材\0198e15808c17fa84a0e282be329e2.PNG@900w_1l_2o_100sh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六边形 1"/>
          <p:cNvSpPr/>
          <p:nvPr/>
        </p:nvSpPr>
        <p:spPr>
          <a:xfrm>
            <a:off x="3995936" y="743442"/>
            <a:ext cx="1584176" cy="1296144"/>
          </a:xfrm>
          <a:prstGeom prst="hexagon">
            <a:avLst/>
          </a:prstGeom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五险一金</a:t>
            </a:r>
            <a:endParaRPr lang="zh-CN" altLang="en-US" dirty="0"/>
          </a:p>
        </p:txBody>
      </p:sp>
      <p:sp>
        <p:nvSpPr>
          <p:cNvPr id="6" name="六边形 5"/>
          <p:cNvSpPr/>
          <p:nvPr/>
        </p:nvSpPr>
        <p:spPr>
          <a:xfrm>
            <a:off x="6156176" y="4356557"/>
            <a:ext cx="1584176" cy="1296144"/>
          </a:xfrm>
          <a:prstGeom prst="hexagon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定期体检</a:t>
            </a:r>
            <a:endParaRPr lang="zh-CN" altLang="en-US" dirty="0"/>
          </a:p>
        </p:txBody>
      </p:sp>
      <p:sp>
        <p:nvSpPr>
          <p:cNvPr id="7" name="六边形 6"/>
          <p:cNvSpPr/>
          <p:nvPr/>
        </p:nvSpPr>
        <p:spPr>
          <a:xfrm>
            <a:off x="6012160" y="1289348"/>
            <a:ext cx="1584176" cy="1296144"/>
          </a:xfrm>
          <a:prstGeom prst="hexagon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带薪年假</a:t>
            </a:r>
            <a:endParaRPr lang="zh-CN" altLang="en-US" dirty="0"/>
          </a:p>
        </p:txBody>
      </p:sp>
      <p:sp>
        <p:nvSpPr>
          <p:cNvPr id="9" name="六边形 8"/>
          <p:cNvSpPr/>
          <p:nvPr/>
        </p:nvSpPr>
        <p:spPr>
          <a:xfrm>
            <a:off x="7452320" y="2780928"/>
            <a:ext cx="1584176" cy="1296144"/>
          </a:xfrm>
          <a:prstGeom prst="hexagon">
            <a:avLst/>
          </a:prstGeom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节日福利</a:t>
            </a:r>
            <a:endParaRPr lang="zh-CN" altLang="en-US" dirty="0"/>
          </a:p>
        </p:txBody>
      </p:sp>
      <p:sp>
        <p:nvSpPr>
          <p:cNvPr id="10" name="六边形 9"/>
          <p:cNvSpPr/>
          <p:nvPr/>
        </p:nvSpPr>
        <p:spPr>
          <a:xfrm>
            <a:off x="4157464" y="5157192"/>
            <a:ext cx="1584176" cy="1296144"/>
          </a:xfrm>
          <a:prstGeom prst="hexagon">
            <a:avLst/>
          </a:prstGeom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团建活动</a:t>
            </a:r>
            <a:endParaRPr lang="zh-CN" altLang="en-US" dirty="0"/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381266" y="224513"/>
            <a:ext cx="4271027" cy="42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2300" b="1" dirty="0">
                <a:gradFill>
                  <a:gsLst>
                    <a:gs pos="0">
                      <a:srgbClr val="92D050"/>
                    </a:gs>
                    <a:gs pos="68000">
                      <a:srgbClr val="00B0F0"/>
                    </a:gs>
                  </a:gsLst>
                  <a:lin ang="12600000" scaled="0"/>
                </a:gra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招聘岗位：外贸业务员（</a:t>
            </a:r>
            <a:r>
              <a:rPr lang="en-US" altLang="zh-CN" sz="2300" dirty="0">
                <a:gradFill>
                  <a:gsLst>
                    <a:gs pos="0">
                      <a:srgbClr val="92D050"/>
                    </a:gs>
                    <a:gs pos="68000">
                      <a:srgbClr val="00B0F0"/>
                    </a:gs>
                  </a:gsLst>
                  <a:lin ang="12600000" scaled="0"/>
                </a:gradFill>
                <a:ea typeface="微软雅黑" pitchFamily="34" charset="-122"/>
                <a:cs typeface="Arial" panose="020B0604020202020204" pitchFamily="34" charset="0"/>
              </a:rPr>
              <a:t>12</a:t>
            </a:r>
            <a:r>
              <a:rPr lang="zh-CN" altLang="en-US" sz="2300" dirty="0">
                <a:gradFill>
                  <a:gsLst>
                    <a:gs pos="0">
                      <a:srgbClr val="92D050"/>
                    </a:gs>
                    <a:gs pos="68000">
                      <a:srgbClr val="00B0F0"/>
                    </a:gs>
                  </a:gsLst>
                  <a:lin ang="12600000" scaled="0"/>
                </a:gradFill>
                <a:ea typeface="微软雅黑" pitchFamily="34" charset="-122"/>
                <a:cs typeface="Arial" panose="020B0604020202020204" pitchFamily="34" charset="0"/>
              </a:rPr>
              <a:t>人）</a:t>
            </a:r>
            <a:endParaRPr lang="zh-CN" altLang="en-US" sz="2300" b="1" dirty="0">
              <a:gradFill>
                <a:gsLst>
                  <a:gs pos="0">
                    <a:srgbClr val="92D050"/>
                  </a:gs>
                  <a:gs pos="68000">
                    <a:srgbClr val="00B0F0"/>
                  </a:gs>
                </a:gsLst>
                <a:lin ang="12600000" scaled="0"/>
              </a:gra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28" y="219075"/>
            <a:ext cx="109772" cy="428625"/>
          </a:xfrm>
          <a:prstGeom prst="rect">
            <a:avLst/>
          </a:prstGeom>
          <a:gradFill>
            <a:gsLst>
              <a:gs pos="0">
                <a:srgbClr val="92D050"/>
              </a:gs>
              <a:gs pos="68000">
                <a:srgbClr val="00B0F0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Administrator\Desktop\校招图片素材\505858a639563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6"/>
            <a:ext cx="9155402" cy="685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4119565"/>
            <a:ext cx="5760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公司名称：上海虎踞国际贸易有限公司</a:t>
            </a:r>
            <a:endParaRPr lang="en-US" altLang="zh-CN" sz="2000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公司地址：</a:t>
            </a:r>
            <a:endParaRPr lang="en-US" altLang="zh-CN" sz="2000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上海市闵行区华漕镇纪翟路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1199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弄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13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号楼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B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区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楼</a:t>
            </a:r>
            <a:endParaRPr lang="en-US" altLang="zh-CN" sz="2000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公司网址：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www.hujutrade.com.cn</a:t>
            </a:r>
          </a:p>
          <a:p>
            <a:pPr>
              <a:lnSpc>
                <a:spcPts val="3000"/>
              </a:lnSpc>
            </a:pP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联系方式：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021-52968258 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转人事部</a:t>
            </a:r>
            <a:endParaRPr lang="en-US" altLang="zh-CN" sz="2000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ts val="3000"/>
              </a:lnSpc>
            </a:pPr>
            <a:endParaRPr lang="en-US" altLang="zh-CN" sz="2000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16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419</Words>
  <Application>Microsoft Office PowerPoint</Application>
  <PresentationFormat>全屏显示(4:3)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GUI</dc:creator>
  <cp:lastModifiedBy>Administrator</cp:lastModifiedBy>
  <cp:revision>26</cp:revision>
  <dcterms:created xsi:type="dcterms:W3CDTF">2018-02-08T05:49:51Z</dcterms:created>
  <dcterms:modified xsi:type="dcterms:W3CDTF">2018-02-08T08:48:31Z</dcterms:modified>
</cp:coreProperties>
</file>